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9" r:id="rId3"/>
    <p:sldId id="260" r:id="rId4"/>
    <p:sldId id="261" r:id="rId5"/>
    <p:sldId id="262" r:id="rId6"/>
    <p:sldId id="263" r:id="rId7"/>
    <p:sldId id="264" r:id="rId8"/>
    <p:sldId id="265" r:id="rId9"/>
    <p:sldId id="266" r:id="rId10"/>
    <p:sldId id="267" r:id="rId11"/>
    <p:sldId id="268" r:id="rId12"/>
    <p:sldId id="270" r:id="rId13"/>
    <p:sldId id="271" r:id="rId14"/>
    <p:sldId id="284" r:id="rId15"/>
    <p:sldId id="272" r:id="rId16"/>
    <p:sldId id="285" r:id="rId17"/>
    <p:sldId id="273" r:id="rId18"/>
    <p:sldId id="274" r:id="rId19"/>
    <p:sldId id="275" r:id="rId20"/>
    <p:sldId id="277" r:id="rId21"/>
    <p:sldId id="286" r:id="rId22"/>
    <p:sldId id="278" r:id="rId23"/>
    <p:sldId id="287" r:id="rId24"/>
    <p:sldId id="288" r:id="rId25"/>
    <p:sldId id="289" r:id="rId26"/>
    <p:sldId id="297" r:id="rId27"/>
    <p:sldId id="295" r:id="rId28"/>
    <p:sldId id="290" r:id="rId29"/>
    <p:sldId id="291" r:id="rId30"/>
    <p:sldId id="293" r:id="rId31"/>
    <p:sldId id="294" r:id="rId32"/>
    <p:sldId id="298" r:id="rId33"/>
    <p:sldId id="299" r:id="rId34"/>
    <p:sldId id="300" r:id="rId35"/>
    <p:sldId id="279" r:id="rId36"/>
    <p:sldId id="280" r:id="rId37"/>
    <p:sldId id="281" r:id="rId38"/>
    <p:sldId id="282" r:id="rId39"/>
    <p:sldId id="283" r:id="rId40"/>
    <p:sldId id="30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1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3/10/2023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167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1054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3/10/2023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399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06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3/10/2023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182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4749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311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70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479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3/10/2023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6562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8842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3/10/2023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118823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w3school.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4" Type="http://schemas.openxmlformats.org/officeDocument/2006/relationships/hyperlink" Target="http://www.javatpoin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191" y="2297929"/>
            <a:ext cx="11029615" cy="1224499"/>
          </a:xfrm>
        </p:spPr>
        <p:txBody>
          <a:bodyPr/>
          <a:lstStyle/>
          <a:p>
            <a:r>
              <a:rPr lang="en-US" b="1" dirty="0" smtClean="0">
                <a:latin typeface="Algerian" panose="04020705040A02060702" pitchFamily="82" charset="0"/>
              </a:rPr>
              <a:t>“GoGrocers” – Online grocery shopping App</a:t>
            </a:r>
            <a:endParaRPr lang="en-US" b="1" dirty="0">
              <a:latin typeface="Algerian" panose="04020705040A02060702" pitchFamily="82" charset="0"/>
            </a:endParaRPr>
          </a:p>
        </p:txBody>
      </p:sp>
      <p:sp>
        <p:nvSpPr>
          <p:cNvPr id="5" name="Text Placeholder 4"/>
          <p:cNvSpPr>
            <a:spLocks noGrp="1"/>
          </p:cNvSpPr>
          <p:nvPr>
            <p:ph type="body" idx="1"/>
          </p:nvPr>
        </p:nvSpPr>
        <p:spPr>
          <a:xfrm>
            <a:off x="525531" y="3557542"/>
            <a:ext cx="11029615" cy="600556"/>
          </a:xfrm>
        </p:spPr>
        <p:txBody>
          <a:bodyPr>
            <a:noAutofit/>
          </a:bodyPr>
          <a:lstStyle/>
          <a:p>
            <a:pPr algn="r"/>
            <a:r>
              <a:rPr lang="en-US" sz="1600" b="1" dirty="0" smtClean="0"/>
              <a:t>                                                                                                                                                                                                                                                                      presented by</a:t>
            </a:r>
          </a:p>
          <a:p>
            <a:pPr algn="r"/>
            <a:r>
              <a:rPr lang="en-US" sz="1600" b="1" dirty="0" smtClean="0"/>
              <a:t>															 Ashwini  p.  Palve(229013)</a:t>
            </a:r>
          </a:p>
          <a:p>
            <a:pPr algn="r"/>
            <a:r>
              <a:rPr lang="en-US" sz="1600" b="1" dirty="0"/>
              <a:t>	</a:t>
            </a:r>
            <a:r>
              <a:rPr lang="en-US" sz="1600" b="1" dirty="0" smtClean="0"/>
              <a:t>						Komal D. Ghorpade(229039)</a:t>
            </a:r>
          </a:p>
        </p:txBody>
      </p:sp>
      <p:pic>
        <p:nvPicPr>
          <p:cNvPr id="1026" name="Picture 2" descr="Institute for Advanced Computing and Software Development (IACSD)  Employees, Location, Alumni | Linked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09" y="767972"/>
            <a:ext cx="1905000" cy="18095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act Us - Institute for Advanced Computing and Software Develop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785" y="874644"/>
            <a:ext cx="2897726" cy="1423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00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lgerian" panose="04020705040A02060702" pitchFamily="82" charset="0"/>
              </a:rPr>
              <a:t>SYSTEM ARCHITECTURE</a:t>
            </a:r>
            <a:endParaRPr lang="en-US" sz="3200" dirty="0">
              <a:latin typeface="Algerian" panose="04020705040A02060702" pitchFamily="82" charset="0"/>
            </a:endParaRPr>
          </a:p>
        </p:txBody>
      </p:sp>
      <p:pic>
        <p:nvPicPr>
          <p:cNvPr id="4" name="Content Placeholder 3"/>
          <p:cNvPicPr>
            <a:picLocks noGrp="1" noChangeAspect="1"/>
          </p:cNvPicPr>
          <p:nvPr>
            <p:ph idx="1"/>
          </p:nvPr>
        </p:nvPicPr>
        <p:blipFill>
          <a:blip r:embed="rId2"/>
          <a:stretch>
            <a:fillRect/>
          </a:stretch>
        </p:blipFill>
        <p:spPr>
          <a:xfrm>
            <a:off x="707667" y="1956021"/>
            <a:ext cx="4810538" cy="4707171"/>
          </a:xfrm>
          <a:prstGeom prst="rect">
            <a:avLst/>
          </a:prstGeom>
          <a:scene3d>
            <a:camera prst="orthographicFront"/>
            <a:lightRig rig="threePt" dir="t"/>
          </a:scene3d>
          <a:sp3d>
            <a:bevelT/>
          </a:sp3d>
        </p:spPr>
      </p:pic>
      <p:pic>
        <p:nvPicPr>
          <p:cNvPr id="1026" name="Picture 2" descr="business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05" y="1956021"/>
            <a:ext cx="6262361"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622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Algerian" panose="04020705040A02060702" pitchFamily="82" charset="0"/>
              </a:rPr>
              <a:t>                                        mODULES</a:t>
            </a:r>
            <a:endParaRPr lang="en-US" sz="3200" dirty="0">
              <a:latin typeface="Algerian" panose="04020705040A02060702" pitchFamily="82" charset="0"/>
            </a:endParaRPr>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User : Admin ,  Employee , Customer , Delivery Person</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Product</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Categories</a:t>
            </a:r>
          </a:p>
          <a:p>
            <a:r>
              <a:rPr lang="en-US" sz="2000" dirty="0" smtClean="0">
                <a:latin typeface="Times New Roman" panose="02020603050405020304" pitchFamily="18" charset="0"/>
                <a:cs typeface="Times New Roman" panose="02020603050405020304" pitchFamily="18" charset="0"/>
              </a:rPr>
              <a:t> Cart</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Order</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Payment</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Delivery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984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769" y="0"/>
            <a:ext cx="10353761" cy="1326321"/>
          </a:xfrm>
        </p:spPr>
        <p:txBody>
          <a:bodyPr>
            <a:normAutofit/>
          </a:bodyPr>
          <a:lstStyle/>
          <a:p>
            <a:r>
              <a:rPr lang="en-US" sz="3200" dirty="0" smtClean="0">
                <a:latin typeface="Algerian" panose="04020705040A02060702" pitchFamily="82" charset="0"/>
              </a:rPr>
              <a:t>    </a:t>
            </a:r>
            <a:r>
              <a:rPr lang="en-US" sz="3200" dirty="0" smtClean="0">
                <a:latin typeface="Algerian" panose="04020705040A02060702" pitchFamily="82" charset="0"/>
              </a:rPr>
              <a:t>DATAFLOW </a:t>
            </a:r>
            <a:r>
              <a:rPr lang="en-US" sz="3200" dirty="0" smtClean="0">
                <a:latin typeface="Algerian" panose="04020705040A02060702" pitchFamily="82" charset="0"/>
              </a:rPr>
              <a:t>DIAGRAM</a:t>
            </a:r>
            <a:endParaRPr lang="en-US" sz="3200" dirty="0">
              <a:latin typeface="Algerian" panose="04020705040A02060702" pitchFamily="82"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5" y="1737373"/>
            <a:ext cx="4565461" cy="3127015"/>
          </a:xfrm>
          <a:prstGeom prst="rect">
            <a:avLst/>
          </a:prstGeom>
        </p:spPr>
      </p:pic>
      <p:pic>
        <p:nvPicPr>
          <p:cNvPr id="9" name="Picture 8"/>
          <p:cNvPicPr>
            <a:picLocks noChangeAspect="1"/>
          </p:cNvPicPr>
          <p:nvPr/>
        </p:nvPicPr>
        <p:blipFill>
          <a:blip r:embed="rId3"/>
          <a:stretch>
            <a:fillRect/>
          </a:stretch>
        </p:blipFill>
        <p:spPr>
          <a:xfrm>
            <a:off x="374458" y="1849319"/>
            <a:ext cx="4987575" cy="3015069"/>
          </a:xfrm>
          <a:prstGeom prst="rect">
            <a:avLst/>
          </a:prstGeom>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27842" y="4317559"/>
            <a:ext cx="5325666" cy="2377188"/>
          </a:xfrm>
        </p:spPr>
      </p:pic>
    </p:spTree>
    <p:extLst>
      <p:ext uri="{BB962C8B-B14F-4D97-AF65-F5344CB8AC3E}">
        <p14:creationId xmlns:p14="http://schemas.microsoft.com/office/powerpoint/2010/main" val="1276850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Algerian" panose="04020705040A02060702" pitchFamily="82" charset="0"/>
              </a:rPr>
              <a:t>                                      UML DIAGRAM</a:t>
            </a:r>
            <a:endParaRPr lang="en-US" sz="3200"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smtClean="0"/>
              <a:t>E – R DIAGRAM</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818984" y="2608028"/>
            <a:ext cx="8499946" cy="4002766"/>
          </a:xfrm>
          <a:prstGeom prst="rect">
            <a:avLst/>
          </a:prstGeom>
        </p:spPr>
      </p:pic>
    </p:spTree>
    <p:extLst>
      <p:ext uri="{BB962C8B-B14F-4D97-AF65-F5344CB8AC3E}">
        <p14:creationId xmlns:p14="http://schemas.microsoft.com/office/powerpoint/2010/main" val="1113379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52" y="540688"/>
            <a:ext cx="9342783" cy="6317311"/>
          </a:xfrm>
          <a:prstGeom prst="rect">
            <a:avLst/>
          </a:prstGeom>
        </p:spPr>
      </p:pic>
    </p:spTree>
    <p:extLst>
      <p:ext uri="{BB962C8B-B14F-4D97-AF65-F5344CB8AC3E}">
        <p14:creationId xmlns:p14="http://schemas.microsoft.com/office/powerpoint/2010/main" val="33710964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607" y="601160"/>
            <a:ext cx="6096000" cy="369332"/>
          </a:xfrm>
          <a:prstGeom prst="rect">
            <a:avLst/>
          </a:prstGeom>
        </p:spPr>
        <p:txBody>
          <a:bodyPr>
            <a:spAutoFit/>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USE CASE DIAGRAM</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39486" y="970492"/>
            <a:ext cx="5679621" cy="5582307"/>
          </a:xfrm>
          <a:prstGeom prst="rect">
            <a:avLst/>
          </a:prstGeom>
        </p:spPr>
      </p:pic>
      <p:pic>
        <p:nvPicPr>
          <p:cNvPr id="4" name="Picture 3"/>
          <p:cNvPicPr>
            <a:picLocks noChangeAspect="1"/>
          </p:cNvPicPr>
          <p:nvPr/>
        </p:nvPicPr>
        <p:blipFill>
          <a:blip r:embed="rId3"/>
          <a:stretch>
            <a:fillRect/>
          </a:stretch>
        </p:blipFill>
        <p:spPr>
          <a:xfrm>
            <a:off x="5992586" y="1404258"/>
            <a:ext cx="5790694" cy="4994846"/>
          </a:xfrm>
          <a:prstGeom prst="rect">
            <a:avLst/>
          </a:prstGeom>
        </p:spPr>
      </p:pic>
    </p:spTree>
    <p:extLst>
      <p:ext uri="{BB962C8B-B14F-4D97-AF65-F5344CB8AC3E}">
        <p14:creationId xmlns:p14="http://schemas.microsoft.com/office/powerpoint/2010/main" val="1153557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2588" y="867174"/>
            <a:ext cx="5107098" cy="5256040"/>
          </a:xfrm>
          <a:prstGeom prst="rect">
            <a:avLst/>
          </a:prstGeom>
        </p:spPr>
      </p:pic>
      <p:pic>
        <p:nvPicPr>
          <p:cNvPr id="3" name="Picture 2"/>
          <p:cNvPicPr>
            <a:picLocks noChangeAspect="1"/>
          </p:cNvPicPr>
          <p:nvPr/>
        </p:nvPicPr>
        <p:blipFill>
          <a:blip r:embed="rId3"/>
          <a:stretch>
            <a:fillRect/>
          </a:stretch>
        </p:blipFill>
        <p:spPr>
          <a:xfrm>
            <a:off x="6245678" y="951624"/>
            <a:ext cx="5404758" cy="5171590"/>
          </a:xfrm>
          <a:prstGeom prst="rect">
            <a:avLst/>
          </a:prstGeom>
        </p:spPr>
      </p:pic>
    </p:spTree>
    <p:extLst>
      <p:ext uri="{BB962C8B-B14F-4D97-AF65-F5344CB8AC3E}">
        <p14:creationId xmlns:p14="http://schemas.microsoft.com/office/powerpoint/2010/main" val="254726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330" y="605064"/>
            <a:ext cx="6096000" cy="369332"/>
          </a:xfrm>
          <a:prstGeom prst="rect">
            <a:avLst/>
          </a:prstGeom>
        </p:spPr>
        <p:txBody>
          <a:bodyPr>
            <a:spAutoFit/>
          </a:bodyPr>
          <a:lstStyle/>
          <a:p>
            <a:pPr marL="1200150" lvl="2"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CLASS DIAGRAM</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130879" y="974396"/>
            <a:ext cx="9054193" cy="5883604"/>
          </a:xfrm>
          <a:prstGeom prst="rect">
            <a:avLst/>
          </a:prstGeom>
        </p:spPr>
      </p:pic>
    </p:spTree>
    <p:extLst>
      <p:ext uri="{BB962C8B-B14F-4D97-AF65-F5344CB8AC3E}">
        <p14:creationId xmlns:p14="http://schemas.microsoft.com/office/powerpoint/2010/main" val="171158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6443" y="592996"/>
            <a:ext cx="6096000" cy="369332"/>
          </a:xfrm>
          <a:prstGeom prst="rect">
            <a:avLst/>
          </a:prstGeom>
        </p:spPr>
        <p:txBody>
          <a:bodyPr>
            <a:spAutoFit/>
          </a:bodyPr>
          <a:lstStyle/>
          <a:p>
            <a:pPr>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 ACTIVITY DIAGRAM</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975253" y="1047875"/>
            <a:ext cx="7478169" cy="5334744"/>
          </a:xfrm>
          <a:prstGeom prst="rect">
            <a:avLst/>
          </a:prstGeom>
        </p:spPr>
      </p:pic>
    </p:spTree>
    <p:extLst>
      <p:ext uri="{BB962C8B-B14F-4D97-AF65-F5344CB8AC3E}">
        <p14:creationId xmlns:p14="http://schemas.microsoft.com/office/powerpoint/2010/main" val="6416916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639" y="633248"/>
            <a:ext cx="6096000" cy="646331"/>
          </a:xfrm>
          <a:prstGeom prst="rect">
            <a:avLst/>
          </a:prstGeom>
        </p:spPr>
        <p:txBody>
          <a:bodyPr>
            <a:spAutoFit/>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SEQUENCE DIAGRAM</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39" y="1279579"/>
            <a:ext cx="11578511" cy="5140035"/>
          </a:xfrm>
          <a:prstGeom prst="rect">
            <a:avLst/>
          </a:prstGeom>
        </p:spPr>
      </p:pic>
    </p:spTree>
    <p:extLst>
      <p:ext uri="{BB962C8B-B14F-4D97-AF65-F5344CB8AC3E}">
        <p14:creationId xmlns:p14="http://schemas.microsoft.com/office/powerpoint/2010/main" val="29804120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Algerian" panose="04020705040A02060702" pitchFamily="82" charset="0"/>
              </a:rPr>
              <a:t>Contents</a:t>
            </a:r>
            <a:endParaRPr lang="en-US" sz="3200" dirty="0">
              <a:latin typeface="Algerian" panose="04020705040A02060702" pitchFamily="82" charset="0"/>
            </a:endParaRPr>
          </a:p>
        </p:txBody>
      </p:sp>
      <p:sp>
        <p:nvSpPr>
          <p:cNvPr id="3" name="Content Placeholder 2"/>
          <p:cNvSpPr>
            <a:spLocks noGrp="1"/>
          </p:cNvSpPr>
          <p:nvPr>
            <p:ph idx="1"/>
          </p:nvPr>
        </p:nvSpPr>
        <p:spPr>
          <a:xfrm>
            <a:off x="652754" y="2164594"/>
            <a:ext cx="11029615" cy="3678303"/>
          </a:xfrm>
        </p:spPr>
        <p:txBody>
          <a:bodyPr>
            <a:normAutofit/>
          </a:bodyPr>
          <a:lstStyle/>
          <a:p>
            <a:r>
              <a:rPr lang="en-US" sz="1600" dirty="0" smtClean="0">
                <a:latin typeface="Times New Roman" panose="02020603050405020304" pitchFamily="18" charset="0"/>
                <a:cs typeface="Times New Roman" panose="02020603050405020304" pitchFamily="18" charset="0"/>
              </a:rPr>
              <a:t>INTRODUCTION</a:t>
            </a:r>
          </a:p>
          <a:p>
            <a:r>
              <a:rPr lang="en-US" sz="1600" dirty="0" smtClean="0">
                <a:latin typeface="Times New Roman" panose="02020603050405020304" pitchFamily="18" charset="0"/>
                <a:cs typeface="Times New Roman" panose="02020603050405020304" pitchFamily="18" charset="0"/>
              </a:rPr>
              <a:t>ABSTRACT</a:t>
            </a:r>
          </a:p>
          <a:p>
            <a:r>
              <a:rPr lang="en-US" sz="1600" dirty="0" smtClean="0">
                <a:latin typeface="Times New Roman" panose="02020603050405020304" pitchFamily="18" charset="0"/>
                <a:cs typeface="Times New Roman" panose="02020603050405020304" pitchFamily="18" charset="0"/>
              </a:rPr>
              <a:t>EXISTING AND PROPOSED SYSTEM</a:t>
            </a:r>
          </a:p>
          <a:p>
            <a:r>
              <a:rPr lang="en-US" sz="1600" dirty="0" smtClean="0">
                <a:latin typeface="Times New Roman" panose="02020603050405020304" pitchFamily="18" charset="0"/>
                <a:cs typeface="Times New Roman" panose="02020603050405020304" pitchFamily="18" charset="0"/>
              </a:rPr>
              <a:t>SOFTWARE EXPLORES</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 Software Requirements</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 Hardware Requirements</a:t>
            </a:r>
          </a:p>
          <a:p>
            <a:pPr>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2285039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TABLES</a:t>
            </a:r>
            <a:endParaRPr lang="en-US" dirty="0"/>
          </a:p>
        </p:txBody>
      </p:sp>
      <p:pic>
        <p:nvPicPr>
          <p:cNvPr id="20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157" y="2830239"/>
            <a:ext cx="40703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14" y="5098792"/>
            <a:ext cx="4863121"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2232" y="5098792"/>
            <a:ext cx="3886200" cy="1441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5872915" y="2121890"/>
            <a:ext cx="220656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2)Categories Table         </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p:sp>
        <p:nvSpPr>
          <p:cNvPr id="9" name="Rectangle 13"/>
          <p:cNvSpPr>
            <a:spLocks noChangeArrowheads="1"/>
          </p:cNvSpPr>
          <p:nvPr/>
        </p:nvSpPr>
        <p:spPr bwMode="auto">
          <a:xfrm>
            <a:off x="575894" y="1382481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p:cNvSpPr/>
          <p:nvPr/>
        </p:nvSpPr>
        <p:spPr>
          <a:xfrm>
            <a:off x="6022232" y="4513553"/>
            <a:ext cx="1365951" cy="492443"/>
          </a:xfrm>
          <a:prstGeom prst="rect">
            <a:avLst/>
          </a:prstGeom>
        </p:spPr>
        <p:txBody>
          <a:bodyPr wrap="none">
            <a:spAutoFit/>
          </a:bodyPr>
          <a:lstStyle/>
          <a:p>
            <a:pPr defTabSz="914400" eaLnBrk="0" fontAlgn="base" hangingPunct="0">
              <a:spcBef>
                <a:spcPct val="0"/>
              </a:spcBef>
              <a:spcAft>
                <a:spcPct val="0"/>
              </a:spcAft>
            </a:pPr>
            <a:r>
              <a:rPr lang="en-US" altLang="en-US" sz="1600" b="1" dirty="0">
                <a:latin typeface="Times New Roman" panose="02020603050405020304" pitchFamily="18" charset="0"/>
                <a:ea typeface="Calibri" panose="020F0502020204030204" pitchFamily="34" charset="0"/>
                <a:cs typeface="Times New Roman" panose="02020603050405020304" pitchFamily="18" charset="0"/>
              </a:rPr>
              <a:t>4</a:t>
            </a:r>
            <a:r>
              <a:rPr lang="en-US" altLang="en-US" sz="1600" b="1" dirty="0" smtClean="0">
                <a:latin typeface="Times New Roman" panose="02020603050405020304" pitchFamily="18" charset="0"/>
                <a:ea typeface="Calibri" panose="020F0502020204030204" pitchFamily="34" charset="0"/>
                <a:cs typeface="Times New Roman" panose="02020603050405020304" pitchFamily="18" charset="0"/>
              </a:rPr>
              <a:t>)Cart </a:t>
            </a:r>
            <a:r>
              <a:rPr lang="en-US" altLang="en-US" sz="1600" b="1" dirty="0">
                <a:latin typeface="Times New Roman" panose="02020603050405020304" pitchFamily="18" charset="0"/>
                <a:ea typeface="Calibri" panose="020F0502020204030204" pitchFamily="34" charset="0"/>
                <a:cs typeface="Times New Roman" panose="02020603050405020304" pitchFamily="18" charset="0"/>
              </a:rPr>
              <a:t>Table:</a:t>
            </a:r>
            <a:endParaRPr lang="en-US" altLang="en-US" sz="1600" dirty="0"/>
          </a:p>
          <a:p>
            <a:pPr lvl="0" defTabSz="914400" eaLnBrk="0" fontAlgn="base" hangingPunct="0">
              <a:spcBef>
                <a:spcPct val="0"/>
              </a:spcBef>
              <a:spcAft>
                <a:spcPct val="0"/>
              </a:spcAft>
            </a:pPr>
            <a:endParaRPr lang="en-US" altLang="en-US" sz="1000" dirty="0"/>
          </a:p>
        </p:txBody>
      </p:sp>
      <p:sp>
        <p:nvSpPr>
          <p:cNvPr id="17" name="Rectangle 16"/>
          <p:cNvSpPr/>
          <p:nvPr/>
        </p:nvSpPr>
        <p:spPr>
          <a:xfrm>
            <a:off x="615114" y="4611270"/>
            <a:ext cx="1738938" cy="492443"/>
          </a:xfrm>
          <a:prstGeom prst="rect">
            <a:avLst/>
          </a:prstGeom>
        </p:spPr>
        <p:txBody>
          <a:bodyPr wrap="none">
            <a:spAutoFit/>
          </a:bodyPr>
          <a:lstStyle/>
          <a:p>
            <a:pPr defTabSz="914400" eaLnBrk="0" fontAlgn="base" hangingPunct="0">
              <a:spcBef>
                <a:spcPct val="0"/>
              </a:spcBef>
              <a:spcAft>
                <a:spcPct val="0"/>
              </a:spcAft>
            </a:pPr>
            <a:r>
              <a:rPr lang="en-US" altLang="en-US" sz="1600" b="1" dirty="0" smtClean="0">
                <a:latin typeface="Times New Roman" panose="02020603050405020304" pitchFamily="18" charset="0"/>
                <a:ea typeface="Calibri" panose="020F0502020204030204" pitchFamily="34" charset="0"/>
                <a:cs typeface="Times New Roman" panose="02020603050405020304" pitchFamily="18" charset="0"/>
              </a:rPr>
              <a:t>3)Products </a:t>
            </a:r>
            <a:r>
              <a:rPr lang="en-US" altLang="en-US" sz="1600" b="1" dirty="0">
                <a:latin typeface="Times New Roman" panose="02020603050405020304" pitchFamily="18" charset="0"/>
                <a:ea typeface="Calibri" panose="020F0502020204030204" pitchFamily="34" charset="0"/>
                <a:cs typeface="Times New Roman" panose="02020603050405020304" pitchFamily="18" charset="0"/>
              </a:rPr>
              <a:t>Table:</a:t>
            </a:r>
            <a:endParaRPr lang="en-US" altLang="en-US" sz="1600" dirty="0"/>
          </a:p>
          <a:p>
            <a:pPr lvl="0" defTabSz="914400" eaLnBrk="0" fontAlgn="base" hangingPunct="0">
              <a:spcBef>
                <a:spcPct val="0"/>
              </a:spcBef>
              <a:spcAft>
                <a:spcPct val="0"/>
              </a:spcAft>
            </a:pPr>
            <a:endParaRPr lang="en-US" altLang="en-US" sz="1000" dirty="0"/>
          </a:p>
        </p:txBody>
      </p:sp>
      <p:pic>
        <p:nvPicPr>
          <p:cNvPr id="18" name="Picture 17"/>
          <p:cNvPicPr/>
          <p:nvPr/>
        </p:nvPicPr>
        <p:blipFill>
          <a:blip r:embed="rId5"/>
          <a:stretch>
            <a:fillRect/>
          </a:stretch>
        </p:blipFill>
        <p:spPr>
          <a:xfrm>
            <a:off x="2846114" y="1998245"/>
            <a:ext cx="1748155" cy="2613025"/>
          </a:xfrm>
          <a:prstGeom prst="rect">
            <a:avLst/>
          </a:prstGeom>
        </p:spPr>
      </p:pic>
      <p:sp>
        <p:nvSpPr>
          <p:cNvPr id="12" name="Rectangle 11"/>
          <p:cNvSpPr/>
          <p:nvPr/>
        </p:nvSpPr>
        <p:spPr>
          <a:xfrm>
            <a:off x="575894" y="2089448"/>
            <a:ext cx="1685398" cy="369332"/>
          </a:xfrm>
          <a:prstGeom prst="rect">
            <a:avLst/>
          </a:prstGeom>
        </p:spPr>
        <p:txBody>
          <a:bodyPr wrap="none">
            <a:spAutoFit/>
          </a:bodyPr>
          <a:lstStyle/>
          <a:p>
            <a:pPr defTabSz="914400" eaLnBrk="0" fontAlgn="base" hangingPunct="0">
              <a:spcBef>
                <a:spcPct val="0"/>
              </a:spcBef>
              <a:spcAft>
                <a:spcPct val="0"/>
              </a:spcAft>
            </a:pPr>
            <a:r>
              <a:rPr lang="en-US" altLang="en-US" b="1" dirty="0" smtClean="0">
                <a:latin typeface="Times New Roman" panose="02020603050405020304" pitchFamily="18" charset="0"/>
                <a:ea typeface="Calibri" panose="020F0502020204030204" pitchFamily="34" charset="0"/>
                <a:cs typeface="Times New Roman" panose="02020603050405020304" pitchFamily="18" charset="0"/>
              </a:rPr>
              <a:t>1)List of </a:t>
            </a:r>
            <a:r>
              <a:rPr lang="en-US" altLang="en-US" b="1" dirty="0">
                <a:latin typeface="Times New Roman" panose="02020603050405020304" pitchFamily="18" charset="0"/>
                <a:ea typeface="Calibri" panose="020F0502020204030204" pitchFamily="34" charset="0"/>
                <a:cs typeface="Times New Roman" panose="02020603050405020304" pitchFamily="18" charset="0"/>
              </a:rPr>
              <a:t>Table:</a:t>
            </a:r>
            <a:endParaRPr lang="en-US" altLang="en-US" dirty="0"/>
          </a:p>
        </p:txBody>
      </p:sp>
    </p:spTree>
    <p:extLst>
      <p:ext uri="{BB962C8B-B14F-4D97-AF65-F5344CB8AC3E}">
        <p14:creationId xmlns:p14="http://schemas.microsoft.com/office/powerpoint/2010/main" val="31585213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23" y="4442679"/>
            <a:ext cx="400685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p:nvPr/>
        </p:nvPicPr>
        <p:blipFill>
          <a:blip r:embed="rId3"/>
          <a:stretch>
            <a:fillRect/>
          </a:stretch>
        </p:blipFill>
        <p:spPr>
          <a:xfrm>
            <a:off x="6409761" y="4484589"/>
            <a:ext cx="3990340" cy="1507490"/>
          </a:xfrm>
          <a:prstGeom prst="rect">
            <a:avLst/>
          </a:prstGeom>
        </p:spPr>
      </p:pic>
      <p:sp>
        <p:nvSpPr>
          <p:cNvPr id="6" name="Rectangle 5"/>
          <p:cNvSpPr/>
          <p:nvPr/>
        </p:nvSpPr>
        <p:spPr>
          <a:xfrm>
            <a:off x="522223" y="3711260"/>
            <a:ext cx="2570255" cy="369332"/>
          </a:xfrm>
          <a:prstGeom prst="rect">
            <a:avLst/>
          </a:prstGeom>
        </p:spPr>
        <p:txBody>
          <a:bodyPr wrap="none">
            <a:spAutoFit/>
          </a:bodyPr>
          <a:lstStyle/>
          <a:p>
            <a:pPr lvl="0" defTabSz="914400" eaLnBrk="0" fontAlgn="base" hangingPunct="0">
              <a:spcBef>
                <a:spcPct val="0"/>
              </a:spcBef>
              <a:spcAft>
                <a:spcPct val="0"/>
              </a:spcAft>
            </a:pPr>
            <a:r>
              <a:rPr lang="en-US" altLang="en-US" b="1" dirty="0" smtClean="0">
                <a:latin typeface="Times New Roman" panose="02020603050405020304" pitchFamily="18" charset="0"/>
                <a:ea typeface="Calibri" panose="020F0502020204030204" pitchFamily="34" charset="0"/>
                <a:cs typeface="Times New Roman" panose="02020603050405020304" pitchFamily="18" charset="0"/>
              </a:rPr>
              <a:t>6) Orders_details </a:t>
            </a:r>
            <a:r>
              <a:rPr lang="en-US" altLang="en-US" b="1" dirty="0">
                <a:latin typeface="Times New Roman" panose="02020603050405020304" pitchFamily="18" charset="0"/>
                <a:ea typeface="Calibri" panose="020F0502020204030204" pitchFamily="34" charset="0"/>
                <a:cs typeface="Times New Roman" panose="02020603050405020304" pitchFamily="18" charset="0"/>
              </a:rPr>
              <a:t>Table:</a:t>
            </a:r>
            <a:endParaRPr lang="en-US" altLang="en-US" sz="1000" dirty="0"/>
          </a:p>
        </p:txBody>
      </p:sp>
      <p:sp>
        <p:nvSpPr>
          <p:cNvPr id="7" name="Rectangle 6"/>
          <p:cNvSpPr/>
          <p:nvPr/>
        </p:nvSpPr>
        <p:spPr>
          <a:xfrm>
            <a:off x="6334813" y="3711260"/>
            <a:ext cx="2070118" cy="369332"/>
          </a:xfrm>
          <a:prstGeom prst="rect">
            <a:avLst/>
          </a:prstGeom>
        </p:spPr>
        <p:txBody>
          <a:bodyPr wrap="none">
            <a:spAutoFit/>
          </a:bodyPr>
          <a:lstStyle/>
          <a:p>
            <a:pPr lvl="0" defTabSz="914400" eaLnBrk="0" fontAlgn="base" hangingPunct="0">
              <a:spcBef>
                <a:spcPct val="0"/>
              </a:spcBef>
              <a:spcAft>
                <a:spcPct val="0"/>
              </a:spcAft>
            </a:pPr>
            <a:r>
              <a:rPr lang="en-US" altLang="en-US" b="1" dirty="0">
                <a:latin typeface="Times New Roman" panose="02020603050405020304" pitchFamily="18" charset="0"/>
                <a:ea typeface="Calibri" panose="020F0502020204030204" pitchFamily="34" charset="0"/>
                <a:cs typeface="Times New Roman" panose="02020603050405020304" pitchFamily="18" charset="0"/>
              </a:rPr>
              <a:t>7</a:t>
            </a:r>
            <a:r>
              <a:rPr lang="en-US" altLang="en-US" b="1" dirty="0" smtClean="0">
                <a:latin typeface="Times New Roman" panose="02020603050405020304" pitchFamily="18" charset="0"/>
                <a:ea typeface="Calibri" panose="020F0502020204030204" pitchFamily="34" charset="0"/>
                <a:cs typeface="Times New Roman" panose="02020603050405020304" pitchFamily="18" charset="0"/>
              </a:rPr>
              <a:t>) Payments </a:t>
            </a:r>
            <a:r>
              <a:rPr lang="en-US" altLang="en-US" b="1" dirty="0">
                <a:latin typeface="Times New Roman" panose="02020603050405020304" pitchFamily="18" charset="0"/>
                <a:ea typeface="Calibri" panose="020F0502020204030204" pitchFamily="34" charset="0"/>
                <a:cs typeface="Times New Roman" panose="02020603050405020304" pitchFamily="18" charset="0"/>
              </a:rPr>
              <a:t>Table:</a:t>
            </a:r>
            <a:endParaRPr lang="en-US" altLang="en-US" sz="1000" dirty="0"/>
          </a:p>
        </p:txBody>
      </p:sp>
      <p:pic>
        <p:nvPicPr>
          <p:cNvPr id="8"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794" y="1227670"/>
            <a:ext cx="5788620" cy="20795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22223" y="639007"/>
            <a:ext cx="1813638" cy="369332"/>
          </a:xfrm>
          <a:prstGeom prst="rect">
            <a:avLst/>
          </a:prstGeom>
        </p:spPr>
        <p:txBody>
          <a:bodyPr wrap="none">
            <a:spAutoFit/>
          </a:bodyPr>
          <a:lstStyle/>
          <a:p>
            <a:pPr lvl="0" defTabSz="914400" eaLnBrk="0" fontAlgn="base" hangingPunct="0">
              <a:spcBef>
                <a:spcPct val="0"/>
              </a:spcBef>
              <a:spcAft>
                <a:spcPct val="0"/>
              </a:spcAft>
            </a:pPr>
            <a:r>
              <a:rPr lang="en-US" altLang="en-US" b="1" dirty="0">
                <a:latin typeface="Times New Roman" panose="02020603050405020304" pitchFamily="18" charset="0"/>
                <a:ea typeface="Calibri" panose="020F0502020204030204" pitchFamily="34" charset="0"/>
                <a:cs typeface="Times New Roman" panose="02020603050405020304" pitchFamily="18" charset="0"/>
              </a:rPr>
              <a:t>5) Orders Table:</a:t>
            </a:r>
            <a:endParaRPr lang="en-US" altLang="en-US" dirty="0"/>
          </a:p>
        </p:txBody>
      </p:sp>
    </p:spTree>
    <p:extLst>
      <p:ext uri="{BB962C8B-B14F-4D97-AF65-F5344CB8AC3E}">
        <p14:creationId xmlns:p14="http://schemas.microsoft.com/office/powerpoint/2010/main" val="2693600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lgerian" panose="04020705040A02060702" pitchFamily="82" charset="0"/>
              </a:rPr>
              <a:t>SCREENSHOTS</a:t>
            </a:r>
            <a:endParaRPr lang="en-US" sz="3200" dirty="0">
              <a:latin typeface="Algerian" panose="04020705040A02060702" pitchFamily="82" charset="0"/>
            </a:endParaRPr>
          </a:p>
        </p:txBody>
      </p:sp>
      <p:pic>
        <p:nvPicPr>
          <p:cNvPr id="4" name="Picture 3"/>
          <p:cNvPicPr>
            <a:picLocks noChangeAspect="1"/>
          </p:cNvPicPr>
          <p:nvPr/>
        </p:nvPicPr>
        <p:blipFill>
          <a:blip r:embed="rId2"/>
          <a:stretch>
            <a:fillRect/>
          </a:stretch>
        </p:blipFill>
        <p:spPr>
          <a:xfrm>
            <a:off x="770591" y="2186608"/>
            <a:ext cx="10412278" cy="4613602"/>
          </a:xfrm>
          <a:prstGeom prst="rect">
            <a:avLst/>
          </a:prstGeom>
        </p:spPr>
      </p:pic>
    </p:spTree>
    <p:extLst>
      <p:ext uri="{BB962C8B-B14F-4D97-AF65-F5344CB8AC3E}">
        <p14:creationId xmlns:p14="http://schemas.microsoft.com/office/powerpoint/2010/main" val="17061623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5751" y="1039907"/>
            <a:ext cx="5641521" cy="4487314"/>
          </a:xfrm>
          <a:prstGeom prst="rect">
            <a:avLst/>
          </a:prstGeom>
        </p:spPr>
      </p:pic>
      <p:pic>
        <p:nvPicPr>
          <p:cNvPr id="5" name="Picture 4"/>
          <p:cNvPicPr>
            <a:picLocks noChangeAspect="1"/>
          </p:cNvPicPr>
          <p:nvPr/>
        </p:nvPicPr>
        <p:blipFill>
          <a:blip r:embed="rId3"/>
          <a:stretch>
            <a:fillRect/>
          </a:stretch>
        </p:blipFill>
        <p:spPr>
          <a:xfrm>
            <a:off x="6188528" y="1039907"/>
            <a:ext cx="5191836" cy="4487314"/>
          </a:xfrm>
          <a:prstGeom prst="rect">
            <a:avLst/>
          </a:prstGeom>
        </p:spPr>
      </p:pic>
      <p:sp>
        <p:nvSpPr>
          <p:cNvPr id="6" name="Rectangle 5"/>
          <p:cNvSpPr/>
          <p:nvPr/>
        </p:nvSpPr>
        <p:spPr>
          <a:xfrm>
            <a:off x="2155371" y="5940110"/>
            <a:ext cx="6817179" cy="369332"/>
          </a:xfrm>
          <a:prstGeom prst="rect">
            <a:avLst/>
          </a:prstGeom>
        </p:spPr>
        <p:txBody>
          <a:bodyPr wrap="square">
            <a:spAutoFit/>
          </a:bodyPr>
          <a:lstStyle/>
          <a:p>
            <a:pPr lvl="0" algn="ctr" defTabSz="914400" eaLnBrk="0" fontAlgn="base" hangingPunct="0">
              <a:spcBef>
                <a:spcPct val="0"/>
              </a:spcBef>
              <a:spcAft>
                <a:spcPct val="0"/>
              </a:spcAft>
            </a:pPr>
            <a:r>
              <a:rPr lang="en-US" altLang="en-US" b="1" dirty="0" smtClean="0">
                <a:latin typeface="Times New Roman" panose="02020603050405020304" pitchFamily="18" charset="0"/>
                <a:cs typeface="Times New Roman" panose="02020603050405020304" pitchFamily="18" charset="0"/>
              </a:rPr>
              <a:t>   Welcome Page Of GoGrocers</a:t>
            </a:r>
            <a:endParaRPr lang="en-US" altLang="en-US" sz="1000" dirty="0"/>
          </a:p>
        </p:txBody>
      </p:sp>
    </p:spTree>
    <p:extLst>
      <p:ext uri="{BB962C8B-B14F-4D97-AF65-F5344CB8AC3E}">
        <p14:creationId xmlns:p14="http://schemas.microsoft.com/office/powerpoint/2010/main" val="2909291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9037" y="873579"/>
            <a:ext cx="4776108" cy="4212771"/>
          </a:xfrm>
          <a:prstGeom prst="rect">
            <a:avLst/>
          </a:prstGeom>
        </p:spPr>
      </p:pic>
      <p:pic>
        <p:nvPicPr>
          <p:cNvPr id="5" name="Picture 4"/>
          <p:cNvPicPr>
            <a:picLocks noChangeAspect="1"/>
          </p:cNvPicPr>
          <p:nvPr/>
        </p:nvPicPr>
        <p:blipFill>
          <a:blip r:embed="rId3"/>
          <a:stretch>
            <a:fillRect/>
          </a:stretch>
        </p:blipFill>
        <p:spPr>
          <a:xfrm>
            <a:off x="5690508" y="800290"/>
            <a:ext cx="5861956" cy="4408523"/>
          </a:xfrm>
          <a:prstGeom prst="rect">
            <a:avLst/>
          </a:prstGeom>
        </p:spPr>
      </p:pic>
    </p:spTree>
    <p:extLst>
      <p:ext uri="{BB962C8B-B14F-4D97-AF65-F5344CB8AC3E}">
        <p14:creationId xmlns:p14="http://schemas.microsoft.com/office/powerpoint/2010/main" val="39448552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1912" y="1249136"/>
            <a:ext cx="10290502" cy="5380265"/>
          </a:xfrm>
          <a:prstGeom prst="rect">
            <a:avLst/>
          </a:prstGeom>
        </p:spPr>
      </p:pic>
    </p:spTree>
    <p:extLst>
      <p:ext uri="{BB962C8B-B14F-4D97-AF65-F5344CB8AC3E}">
        <p14:creationId xmlns:p14="http://schemas.microsoft.com/office/powerpoint/2010/main" val="733515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2564" y="3419984"/>
            <a:ext cx="9788979" cy="3363686"/>
          </a:xfrm>
          <a:prstGeom prst="rect">
            <a:avLst/>
          </a:prstGeom>
        </p:spPr>
      </p:pic>
      <p:pic>
        <p:nvPicPr>
          <p:cNvPr id="3" name="Picture 2"/>
          <p:cNvPicPr>
            <a:picLocks noChangeAspect="1"/>
          </p:cNvPicPr>
          <p:nvPr/>
        </p:nvPicPr>
        <p:blipFill>
          <a:blip r:embed="rId3"/>
          <a:stretch>
            <a:fillRect/>
          </a:stretch>
        </p:blipFill>
        <p:spPr>
          <a:xfrm>
            <a:off x="852420" y="479208"/>
            <a:ext cx="9968593" cy="3265645"/>
          </a:xfrm>
          <a:prstGeom prst="rect">
            <a:avLst/>
          </a:prstGeom>
        </p:spPr>
      </p:pic>
    </p:spTree>
    <p:extLst>
      <p:ext uri="{BB962C8B-B14F-4D97-AF65-F5344CB8AC3E}">
        <p14:creationId xmlns:p14="http://schemas.microsoft.com/office/powerpoint/2010/main" val="3163580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1452" y="849085"/>
            <a:ext cx="6008913" cy="5412921"/>
          </a:xfrm>
          <a:prstGeom prst="rect">
            <a:avLst/>
          </a:prstGeom>
        </p:spPr>
      </p:pic>
      <p:pic>
        <p:nvPicPr>
          <p:cNvPr id="5" name="Picture 4"/>
          <p:cNvPicPr>
            <a:picLocks noChangeAspect="1"/>
          </p:cNvPicPr>
          <p:nvPr/>
        </p:nvPicPr>
        <p:blipFill>
          <a:blip r:embed="rId3"/>
          <a:stretch>
            <a:fillRect/>
          </a:stretch>
        </p:blipFill>
        <p:spPr>
          <a:xfrm>
            <a:off x="6157745" y="849085"/>
            <a:ext cx="6034255" cy="5412921"/>
          </a:xfrm>
          <a:prstGeom prst="rect">
            <a:avLst/>
          </a:prstGeom>
        </p:spPr>
      </p:pic>
      <p:sp>
        <p:nvSpPr>
          <p:cNvPr id="6" name="Rectangle 5"/>
          <p:cNvSpPr/>
          <p:nvPr/>
        </p:nvSpPr>
        <p:spPr>
          <a:xfrm>
            <a:off x="514271" y="0"/>
            <a:ext cx="1576072" cy="369332"/>
          </a:xfrm>
          <a:prstGeom prst="rect">
            <a:avLst/>
          </a:prstGeom>
        </p:spPr>
        <p:txBody>
          <a:bodyPr wrap="none">
            <a:spAutoFit/>
          </a:bodyPr>
          <a:lstStyle/>
          <a:p>
            <a:pPr lvl="0" defTabSz="914400" eaLnBrk="0" fontAlgn="base" hangingPunct="0">
              <a:spcBef>
                <a:spcPct val="0"/>
              </a:spcBef>
              <a:spcAft>
                <a:spcPct val="0"/>
              </a:spcAft>
            </a:pPr>
            <a:r>
              <a:rPr lang="en-US" altLang="en-US" b="1" dirty="0" smtClean="0">
                <a:latin typeface="Times New Roman" panose="02020603050405020304" pitchFamily="18" charset="0"/>
                <a:ea typeface="Calibri" panose="020F0502020204030204" pitchFamily="34" charset="0"/>
                <a:cs typeface="Times New Roman" panose="02020603050405020304" pitchFamily="18" charset="0"/>
              </a:rPr>
              <a:t>Admin Login:</a:t>
            </a:r>
            <a:endParaRPr lang="en-US" altLang="en-US" sz="1000" dirty="0"/>
          </a:p>
        </p:txBody>
      </p:sp>
    </p:spTree>
    <p:extLst>
      <p:ext uri="{BB962C8B-B14F-4D97-AF65-F5344CB8AC3E}">
        <p14:creationId xmlns:p14="http://schemas.microsoft.com/office/powerpoint/2010/main" val="1093508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7453" y="676646"/>
            <a:ext cx="6427506" cy="2474767"/>
          </a:xfrm>
          <a:prstGeom prst="rect">
            <a:avLst/>
          </a:prstGeom>
        </p:spPr>
      </p:pic>
      <p:pic>
        <p:nvPicPr>
          <p:cNvPr id="5" name="Picture 4"/>
          <p:cNvPicPr>
            <a:picLocks noChangeAspect="1"/>
          </p:cNvPicPr>
          <p:nvPr/>
        </p:nvPicPr>
        <p:blipFill>
          <a:blip r:embed="rId3"/>
          <a:stretch>
            <a:fillRect/>
          </a:stretch>
        </p:blipFill>
        <p:spPr>
          <a:xfrm>
            <a:off x="3071390" y="2946668"/>
            <a:ext cx="8869339" cy="3935186"/>
          </a:xfrm>
          <a:prstGeom prst="rect">
            <a:avLst/>
          </a:prstGeom>
        </p:spPr>
      </p:pic>
    </p:spTree>
    <p:extLst>
      <p:ext uri="{BB962C8B-B14F-4D97-AF65-F5344CB8AC3E}">
        <p14:creationId xmlns:p14="http://schemas.microsoft.com/office/powerpoint/2010/main" val="35241644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1126" y="634305"/>
            <a:ext cx="10637617" cy="6223695"/>
          </a:xfrm>
          <a:prstGeom prst="rect">
            <a:avLst/>
          </a:prstGeom>
        </p:spPr>
      </p:pic>
    </p:spTree>
    <p:extLst>
      <p:ext uri="{BB962C8B-B14F-4D97-AF65-F5344CB8AC3E}">
        <p14:creationId xmlns:p14="http://schemas.microsoft.com/office/powerpoint/2010/main" val="745393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5489" y="302359"/>
            <a:ext cx="6096000" cy="6278642"/>
          </a:xfrm>
          <a:prstGeom prst="rect">
            <a:avLst/>
          </a:prstGeom>
        </p:spPr>
        <p:txBody>
          <a:bodyPr>
            <a:spAutoFit/>
          </a:bodyPr>
          <a:lstStyle/>
          <a:p>
            <a:pPr>
              <a:buFont typeface="Wingdings" panose="05000000000000000000" pitchFamily="2" charset="2"/>
              <a:buChar char="§"/>
            </a:pP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MODULES</a:t>
            </a:r>
            <a:endParaRPr lang="en-US" sz="16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User : Admin ,  Employee , Customer , Delivery Person</a:t>
            </a:r>
          </a:p>
          <a:p>
            <a:r>
              <a:rPr lang="en-US" dirty="0">
                <a:latin typeface="Times New Roman" panose="02020603050405020304" pitchFamily="18" charset="0"/>
                <a:cs typeface="Times New Roman" panose="02020603050405020304" pitchFamily="18" charset="0"/>
              </a:rPr>
              <a:t>      - Product</a:t>
            </a:r>
          </a:p>
          <a:p>
            <a:r>
              <a:rPr lang="en-US" dirty="0">
                <a:latin typeface="Times New Roman" panose="02020603050405020304" pitchFamily="18" charset="0"/>
                <a:cs typeface="Times New Roman" panose="02020603050405020304" pitchFamily="18" charset="0"/>
              </a:rPr>
              <a:t>      - Categories</a:t>
            </a:r>
          </a:p>
          <a:p>
            <a:r>
              <a:rPr lang="en-US" dirty="0">
                <a:latin typeface="Times New Roman" panose="02020603050405020304" pitchFamily="18" charset="0"/>
                <a:cs typeface="Times New Roman" panose="02020603050405020304" pitchFamily="18" charset="0"/>
              </a:rPr>
              <a:t>      - Cart</a:t>
            </a:r>
          </a:p>
          <a:p>
            <a:r>
              <a:rPr lang="en-US" dirty="0">
                <a:latin typeface="Times New Roman" panose="02020603050405020304" pitchFamily="18" charset="0"/>
                <a:cs typeface="Times New Roman" panose="02020603050405020304" pitchFamily="18" charset="0"/>
              </a:rPr>
              <a:t>      - Order</a:t>
            </a:r>
          </a:p>
          <a:p>
            <a:r>
              <a:rPr lang="en-US" dirty="0">
                <a:latin typeface="Times New Roman" panose="02020603050405020304" pitchFamily="18" charset="0"/>
                <a:cs typeface="Times New Roman" panose="02020603050405020304" pitchFamily="18" charset="0"/>
              </a:rPr>
              <a:t>      - Payment</a:t>
            </a:r>
          </a:p>
          <a:p>
            <a:r>
              <a:rPr lang="en-US" dirty="0">
                <a:latin typeface="Times New Roman" panose="02020603050405020304" pitchFamily="18" charset="0"/>
                <a:cs typeface="Times New Roman" panose="02020603050405020304" pitchFamily="18" charset="0"/>
              </a:rPr>
              <a:t>      - Delivery </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DATAFLOW DIAGRAM</a:t>
            </a:r>
          </a:p>
          <a:p>
            <a:endParaRPr lang="en-US"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UML DIAGRAM</a:t>
            </a:r>
          </a:p>
          <a:p>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 E – R Diagram</a:t>
            </a:r>
          </a:p>
          <a:p>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Use Case Diagram</a:t>
            </a:r>
          </a:p>
          <a:p>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 Class Diagram</a:t>
            </a:r>
          </a:p>
          <a:p>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 Activity Diagram</a:t>
            </a:r>
          </a:p>
          <a:p>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 Sequence Diagram</a:t>
            </a:r>
            <a:r>
              <a:rPr lang="en-US" dirty="0" smtClean="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TABLES</a:t>
            </a:r>
          </a:p>
          <a:p>
            <a:endParaRPr lang="en-US"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SCREENSHOTS</a:t>
            </a:r>
          </a:p>
          <a:p>
            <a:endParaRPr lang="en-US"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CONCLUSION </a:t>
            </a:r>
          </a:p>
          <a:p>
            <a:endParaRPr lang="en-US"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REFRENCE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49377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47139" y="1118967"/>
            <a:ext cx="9080390" cy="5514622"/>
          </a:xfrm>
          <a:prstGeom prst="rect">
            <a:avLst/>
          </a:prstGeom>
        </p:spPr>
      </p:pic>
    </p:spTree>
    <p:extLst>
      <p:ext uri="{BB962C8B-B14F-4D97-AF65-F5344CB8AC3E}">
        <p14:creationId xmlns:p14="http://schemas.microsoft.com/office/powerpoint/2010/main" val="30270227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7989" y="2031701"/>
            <a:ext cx="4949628" cy="4274478"/>
          </a:xfrm>
          <a:prstGeom prst="rect">
            <a:avLst/>
          </a:prstGeom>
        </p:spPr>
      </p:pic>
      <p:pic>
        <p:nvPicPr>
          <p:cNvPr id="6" name="Picture 5"/>
          <p:cNvPicPr>
            <a:picLocks noChangeAspect="1"/>
          </p:cNvPicPr>
          <p:nvPr/>
        </p:nvPicPr>
        <p:blipFill>
          <a:blip r:embed="rId3"/>
          <a:stretch>
            <a:fillRect/>
          </a:stretch>
        </p:blipFill>
        <p:spPr>
          <a:xfrm>
            <a:off x="5418960" y="2031701"/>
            <a:ext cx="6509205" cy="4192834"/>
          </a:xfrm>
          <a:prstGeom prst="rect">
            <a:avLst/>
          </a:prstGeom>
        </p:spPr>
      </p:pic>
      <p:sp>
        <p:nvSpPr>
          <p:cNvPr id="7" name="Rectangle 6"/>
          <p:cNvSpPr/>
          <p:nvPr/>
        </p:nvSpPr>
        <p:spPr>
          <a:xfrm>
            <a:off x="577882" y="960109"/>
            <a:ext cx="1924566" cy="369332"/>
          </a:xfrm>
          <a:prstGeom prst="rect">
            <a:avLst/>
          </a:prstGeom>
        </p:spPr>
        <p:txBody>
          <a:bodyPr wrap="none">
            <a:spAutoFit/>
          </a:bodyPr>
          <a:lstStyle/>
          <a:p>
            <a:pPr lvl="0" defTabSz="914400" eaLnBrk="0" fontAlgn="base" hangingPunct="0">
              <a:spcBef>
                <a:spcPct val="0"/>
              </a:spcBef>
              <a:spcAft>
                <a:spcPct val="0"/>
              </a:spcAft>
            </a:pPr>
            <a:r>
              <a:rPr lang="en-US" altLang="en-US" b="1" dirty="0" smtClean="0">
                <a:latin typeface="Times New Roman" panose="02020603050405020304" pitchFamily="18" charset="0"/>
                <a:ea typeface="Calibri" panose="020F0502020204030204" pitchFamily="34" charset="0"/>
                <a:cs typeface="Times New Roman" panose="02020603050405020304" pitchFamily="18" charset="0"/>
              </a:rPr>
              <a:t>Customer Login :</a:t>
            </a:r>
            <a:endParaRPr lang="en-US" altLang="en-US" sz="1000" dirty="0"/>
          </a:p>
        </p:txBody>
      </p:sp>
    </p:spTree>
    <p:extLst>
      <p:ext uri="{BB962C8B-B14F-4D97-AF65-F5344CB8AC3E}">
        <p14:creationId xmlns:p14="http://schemas.microsoft.com/office/powerpoint/2010/main" val="2692215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9451" y="2028848"/>
            <a:ext cx="10413937" cy="4476667"/>
          </a:xfrm>
          <a:prstGeom prst="rect">
            <a:avLst/>
          </a:prstGeom>
        </p:spPr>
      </p:pic>
      <p:sp>
        <p:nvSpPr>
          <p:cNvPr id="3" name="Rectangle 2"/>
          <p:cNvSpPr/>
          <p:nvPr/>
        </p:nvSpPr>
        <p:spPr>
          <a:xfrm>
            <a:off x="1206035" y="936255"/>
            <a:ext cx="3619645" cy="369332"/>
          </a:xfrm>
          <a:prstGeom prst="rect">
            <a:avLst/>
          </a:prstGeom>
        </p:spPr>
        <p:txBody>
          <a:bodyPr wrap="none">
            <a:spAutoFit/>
          </a:bodyPr>
          <a:lstStyle/>
          <a:p>
            <a:pPr lvl="0" defTabSz="914400" eaLnBrk="0" fontAlgn="base" hangingPunct="0">
              <a:spcBef>
                <a:spcPct val="0"/>
              </a:spcBef>
              <a:spcAft>
                <a:spcPct val="0"/>
              </a:spcAft>
            </a:pPr>
            <a:r>
              <a:rPr lang="en-US" altLang="en-US" b="1" dirty="0" smtClean="0">
                <a:latin typeface="Times New Roman" panose="02020603050405020304" pitchFamily="18" charset="0"/>
                <a:ea typeface="Calibri" panose="020F0502020204030204" pitchFamily="34" charset="0"/>
                <a:cs typeface="Times New Roman" panose="02020603050405020304" pitchFamily="18" charset="0"/>
              </a:rPr>
              <a:t>Customer Adding Product to cart :</a:t>
            </a:r>
            <a:endParaRPr lang="en-US" altLang="en-US" sz="1000" dirty="0"/>
          </a:p>
        </p:txBody>
      </p:sp>
    </p:spTree>
    <p:extLst>
      <p:ext uri="{BB962C8B-B14F-4D97-AF65-F5344CB8AC3E}">
        <p14:creationId xmlns:p14="http://schemas.microsoft.com/office/powerpoint/2010/main" val="39878734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86550" y="596348"/>
            <a:ext cx="5375579" cy="6051297"/>
          </a:xfrm>
          <a:prstGeom prst="rect">
            <a:avLst/>
          </a:prstGeom>
        </p:spPr>
      </p:pic>
      <p:pic>
        <p:nvPicPr>
          <p:cNvPr id="3" name="Picture 2"/>
          <p:cNvPicPr>
            <a:picLocks noChangeAspect="1"/>
          </p:cNvPicPr>
          <p:nvPr/>
        </p:nvPicPr>
        <p:blipFill>
          <a:blip r:embed="rId3"/>
          <a:stretch>
            <a:fillRect/>
          </a:stretch>
        </p:blipFill>
        <p:spPr>
          <a:xfrm>
            <a:off x="198783" y="620202"/>
            <a:ext cx="6487767" cy="6237798"/>
          </a:xfrm>
          <a:prstGeom prst="rect">
            <a:avLst/>
          </a:prstGeom>
        </p:spPr>
      </p:pic>
      <p:sp>
        <p:nvSpPr>
          <p:cNvPr id="4" name="Rectangle 3"/>
          <p:cNvSpPr/>
          <p:nvPr/>
        </p:nvSpPr>
        <p:spPr>
          <a:xfrm>
            <a:off x="697151" y="58562"/>
            <a:ext cx="3997889" cy="369332"/>
          </a:xfrm>
          <a:prstGeom prst="rect">
            <a:avLst/>
          </a:prstGeom>
        </p:spPr>
        <p:txBody>
          <a:bodyPr wrap="none">
            <a:spAutoFit/>
          </a:bodyPr>
          <a:lstStyle/>
          <a:p>
            <a:pPr lvl="0" defTabSz="914400" eaLnBrk="0" fontAlgn="base" hangingPunct="0">
              <a:spcBef>
                <a:spcPct val="0"/>
              </a:spcBef>
              <a:spcAft>
                <a:spcPct val="0"/>
              </a:spcAft>
            </a:pPr>
            <a:r>
              <a:rPr lang="en-US" altLang="en-US" b="1" dirty="0" smtClean="0">
                <a:latin typeface="Times New Roman" panose="02020603050405020304" pitchFamily="18" charset="0"/>
                <a:ea typeface="Calibri" panose="020F0502020204030204" pitchFamily="34" charset="0"/>
                <a:cs typeface="Times New Roman" panose="02020603050405020304" pitchFamily="18" charset="0"/>
              </a:rPr>
              <a:t> Customer </a:t>
            </a:r>
            <a:r>
              <a:rPr lang="en-US" altLang="en-US" b="1" dirty="0">
                <a:latin typeface="Times New Roman" panose="02020603050405020304" pitchFamily="18" charset="0"/>
                <a:ea typeface="Calibri" panose="020F0502020204030204" pitchFamily="34" charset="0"/>
                <a:cs typeface="Times New Roman" panose="02020603050405020304" pitchFamily="18" charset="0"/>
              </a:rPr>
              <a:t>Orders </a:t>
            </a:r>
            <a:r>
              <a:rPr lang="en-US" altLang="en-US" b="1" dirty="0" smtClean="0">
                <a:latin typeface="Times New Roman" panose="02020603050405020304" pitchFamily="18" charset="0"/>
                <a:ea typeface="Calibri" panose="020F0502020204030204" pitchFamily="34" charset="0"/>
                <a:cs typeface="Times New Roman" panose="02020603050405020304" pitchFamily="18" charset="0"/>
              </a:rPr>
              <a:t>review and history :</a:t>
            </a:r>
            <a:endParaRPr lang="en-US" altLang="en-US" dirty="0"/>
          </a:p>
        </p:txBody>
      </p:sp>
    </p:spTree>
    <p:extLst>
      <p:ext uri="{BB962C8B-B14F-4D97-AF65-F5344CB8AC3E}">
        <p14:creationId xmlns:p14="http://schemas.microsoft.com/office/powerpoint/2010/main" val="33221604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8801" y="656724"/>
            <a:ext cx="10708146" cy="3220278"/>
          </a:xfrm>
          <a:prstGeom prst="rect">
            <a:avLst/>
          </a:prstGeom>
        </p:spPr>
      </p:pic>
      <p:pic>
        <p:nvPicPr>
          <p:cNvPr id="3" name="Picture 2"/>
          <p:cNvPicPr>
            <a:picLocks noChangeAspect="1"/>
          </p:cNvPicPr>
          <p:nvPr/>
        </p:nvPicPr>
        <p:blipFill>
          <a:blip r:embed="rId3"/>
          <a:stretch>
            <a:fillRect/>
          </a:stretch>
        </p:blipFill>
        <p:spPr>
          <a:xfrm>
            <a:off x="692412" y="3877002"/>
            <a:ext cx="10805174" cy="2905460"/>
          </a:xfrm>
          <a:prstGeom prst="rect">
            <a:avLst/>
          </a:prstGeom>
        </p:spPr>
      </p:pic>
      <p:sp>
        <p:nvSpPr>
          <p:cNvPr id="4" name="Rectangle 3"/>
          <p:cNvSpPr/>
          <p:nvPr/>
        </p:nvSpPr>
        <p:spPr>
          <a:xfrm>
            <a:off x="628801" y="80658"/>
            <a:ext cx="2525050" cy="369332"/>
          </a:xfrm>
          <a:prstGeom prst="rect">
            <a:avLst/>
          </a:prstGeom>
        </p:spPr>
        <p:txBody>
          <a:bodyPr wrap="none">
            <a:spAutoFit/>
          </a:bodyPr>
          <a:lstStyle/>
          <a:p>
            <a:pPr lvl="0" defTabSz="914400" eaLnBrk="0" fontAlgn="base" hangingPunct="0">
              <a:spcBef>
                <a:spcPct val="0"/>
              </a:spcBef>
              <a:spcAft>
                <a:spcPct val="0"/>
              </a:spcAft>
            </a:pPr>
            <a:r>
              <a:rPr lang="en-US" altLang="en-US" b="1" dirty="0" smtClean="0">
                <a:latin typeface="Times New Roman" panose="02020603050405020304" pitchFamily="18" charset="0"/>
                <a:ea typeface="Calibri" panose="020F0502020204030204" pitchFamily="34" charset="0"/>
                <a:cs typeface="Times New Roman" panose="02020603050405020304" pitchFamily="18" charset="0"/>
              </a:rPr>
              <a:t>Delivery Person Login :</a:t>
            </a:r>
            <a:endParaRPr lang="en-US" altLang="en-US" sz="1000" dirty="0"/>
          </a:p>
        </p:txBody>
      </p:sp>
    </p:spTree>
    <p:extLst>
      <p:ext uri="{BB962C8B-B14F-4D97-AF65-F5344CB8AC3E}">
        <p14:creationId xmlns:p14="http://schemas.microsoft.com/office/powerpoint/2010/main" val="27023315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lgerian" panose="04020705040A02060702" pitchFamily="82" charset="0"/>
              </a:rPr>
              <a:t>ADVANTAGES</a:t>
            </a:r>
            <a:endParaRPr lang="en-US" sz="3200"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Ability to handle  multiple purchases . </a:t>
            </a:r>
          </a:p>
          <a:p>
            <a:r>
              <a:rPr lang="en-US" sz="2000" dirty="0" smtClean="0">
                <a:latin typeface="Times New Roman" panose="02020603050405020304" pitchFamily="18" charset="0"/>
                <a:cs typeface="Times New Roman" panose="02020603050405020304" pitchFamily="18" charset="0"/>
              </a:rPr>
              <a:t>Automation minimizes human error . </a:t>
            </a:r>
          </a:p>
          <a:p>
            <a:r>
              <a:rPr lang="en-US" sz="2000" dirty="0" smtClean="0">
                <a:latin typeface="Times New Roman" panose="02020603050405020304" pitchFamily="18" charset="0"/>
                <a:cs typeface="Times New Roman" panose="02020603050405020304" pitchFamily="18" charset="0"/>
              </a:rPr>
              <a:t>Lower costs of store maintenance . </a:t>
            </a:r>
          </a:p>
          <a:p>
            <a:r>
              <a:rPr lang="en-US" sz="2000" dirty="0" smtClean="0">
                <a:latin typeface="Times New Roman" panose="02020603050405020304" pitchFamily="18" charset="0"/>
                <a:cs typeface="Times New Roman" panose="02020603050405020304" pitchFamily="18" charset="0"/>
              </a:rPr>
              <a:t>You can retarget the customers . </a:t>
            </a:r>
          </a:p>
          <a:p>
            <a:r>
              <a:rPr lang="en-US" sz="2000" dirty="0" smtClean="0">
                <a:latin typeface="Times New Roman" panose="02020603050405020304" pitchFamily="18" charset="0"/>
                <a:cs typeface="Times New Roman" panose="02020603050405020304" pitchFamily="18" charset="0"/>
              </a:rPr>
              <a:t>Detailed product information . </a:t>
            </a:r>
          </a:p>
          <a:p>
            <a:r>
              <a:rPr lang="en-US" sz="2000" dirty="0" smtClean="0">
                <a:latin typeface="Times New Roman" panose="02020603050405020304" pitchFamily="18" charset="0"/>
                <a:cs typeface="Times New Roman" panose="02020603050405020304" pitchFamily="18" charset="0"/>
              </a:rPr>
              <a:t>Ecommerce save time for a customer</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15394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DISADVANTAGES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Compulsory registration . </a:t>
            </a:r>
          </a:p>
          <a:p>
            <a:r>
              <a:rPr lang="en-US" sz="2000" dirty="0" smtClean="0">
                <a:latin typeface="Times New Roman" panose="02020603050405020304" pitchFamily="18" charset="0"/>
                <a:cs typeface="Times New Roman" panose="02020603050405020304" pitchFamily="18" charset="0"/>
              </a:rPr>
              <a:t>Some items are hard to purchase online . </a:t>
            </a:r>
          </a:p>
          <a:p>
            <a:r>
              <a:rPr lang="en-US" sz="2000" dirty="0" smtClean="0">
                <a:latin typeface="Times New Roman" panose="02020603050405020304" pitchFamily="18" charset="0"/>
                <a:cs typeface="Times New Roman" panose="02020603050405020304" pitchFamily="18" charset="0"/>
              </a:rPr>
              <a:t>Waiting for a product to be delivered . </a:t>
            </a:r>
          </a:p>
          <a:p>
            <a:r>
              <a:rPr lang="en-US" sz="2000" dirty="0" smtClean="0">
                <a:latin typeface="Times New Roman" panose="02020603050405020304" pitchFamily="18" charset="0"/>
                <a:cs typeface="Times New Roman" panose="02020603050405020304" pitchFamily="18" charset="0"/>
              </a:rPr>
              <a:t>Security issue </a:t>
            </a:r>
            <a:r>
              <a:rPr lang="en-US" dirty="0" smtClean="0"/>
              <a:t>.</a:t>
            </a:r>
            <a:endParaRPr lang="en-US" dirty="0"/>
          </a:p>
        </p:txBody>
      </p:sp>
    </p:spTree>
    <p:extLst>
      <p:ext uri="{BB962C8B-B14F-4D97-AF65-F5344CB8AC3E}">
        <p14:creationId xmlns:p14="http://schemas.microsoft.com/office/powerpoint/2010/main" val="24068653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FUTURE SCOPE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There is a scope for further development in our project to a great extent . A number of features can  be added to this system in future like providing moderator more control over products so that each moderator can maintain their own products  . </a:t>
            </a:r>
          </a:p>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Another feature we wished to implement was providing  classes for customers so that different offers can be given to each class .</a:t>
            </a:r>
          </a:p>
          <a:p>
            <a:pPr>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 System may keep tracks of History of purchases of each customer and provide suggestions based on their history . These features could have implemented unless the time did not limit us.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99364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CONCLUSION</a:t>
            </a:r>
            <a:endParaRPr lang="en-US" dirty="0"/>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By </a:t>
            </a:r>
            <a:r>
              <a:rPr lang="en-US" sz="2000" dirty="0" smtClean="0">
                <a:latin typeface="Times New Roman" panose="02020603050405020304" pitchFamily="18" charset="0"/>
                <a:cs typeface="Times New Roman" panose="02020603050405020304" pitchFamily="18" charset="0"/>
              </a:rPr>
              <a:t>Implementation this grocery store management system we getting more flexible to the user . </a:t>
            </a:r>
          </a:p>
          <a:p>
            <a:r>
              <a:rPr lang="en-US" sz="2000" dirty="0" smtClean="0">
                <a:latin typeface="Times New Roman" panose="02020603050405020304" pitchFamily="18" charset="0"/>
                <a:cs typeface="Times New Roman" panose="02020603050405020304" pitchFamily="18" charset="0"/>
              </a:rPr>
              <a:t>Which can operate from the home itself implementing the pay ,pickup and pay now  option .</a:t>
            </a:r>
          </a:p>
          <a:p>
            <a:r>
              <a:rPr lang="en-US" sz="2000" dirty="0">
                <a:latin typeface="Times New Roman" panose="02020603050405020304" pitchFamily="18" charset="0"/>
                <a:cs typeface="Times New Roman" panose="02020603050405020304" pitchFamily="18" charset="0"/>
              </a:rPr>
              <a:t>Technology has made significant progress over the years to provide consumers a better online shopping experience and will continue to do so for years to come. </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However, the availability of online shopping has produced a more educated consumer that can shop around with relative ease without having to spend a large amount of time.  In exchange, online shopping has opened up doors to many small retailers that would never be in business if they had to incur the high cost of owning a brick and mortar store.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the end, it has been a win-win situation for both consumer and sellers.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00467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REFRENCES</a:t>
            </a:r>
            <a:endParaRPr lang="en-US" dirty="0"/>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[1] JavaScript Enlightenment, Cody Lindley-First Edition, based on JavaScript 1.5, ECMA-262, Edition</a:t>
            </a:r>
          </a:p>
          <a:p>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2] Mc Graw Hill’s, Java: The complete reference 7thEdition, </a:t>
            </a:r>
            <a:r>
              <a:rPr lang="en-US" dirty="0" smtClean="0">
                <a:latin typeface="Times New Roman" panose="02020603050405020304" pitchFamily="18" charset="0"/>
                <a:cs typeface="Times New Roman" panose="02020603050405020304" pitchFamily="18" charset="0"/>
              </a:rPr>
              <a:t>Herbert Scheldt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[3] Complete CSS Guide, Maxine Sherrin and John </a:t>
            </a:r>
            <a:r>
              <a:rPr lang="en-US" dirty="0" smtClean="0">
                <a:latin typeface="Times New Roman" panose="02020603050405020304" pitchFamily="18" charset="0"/>
                <a:cs typeface="Times New Roman" panose="02020603050405020304" pitchFamily="18" charset="0"/>
              </a:rPr>
              <a:t>Allsopp - O'Reilly Media</a:t>
            </a:r>
            <a:r>
              <a:rPr lang="en-US" dirty="0">
                <a:latin typeface="Times New Roman" panose="02020603050405020304" pitchFamily="18" charset="0"/>
                <a:cs typeface="Times New Roman" panose="02020603050405020304" pitchFamily="18" charset="0"/>
              </a:rPr>
              <a:t>; September 2012 </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ONLINE REFERENCE </a:t>
            </a:r>
            <a:r>
              <a:rPr lang="en-US" b="1"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 </a:t>
            </a:r>
            <a:r>
              <a:rPr lang="en-US" u="sng" dirty="0">
                <a:latin typeface="Times New Roman" panose="02020603050405020304" pitchFamily="18" charset="0"/>
                <a:cs typeface="Times New Roman" panose="02020603050405020304" pitchFamily="18" charset="0"/>
                <a:hlinkClick r:id="rId2"/>
              </a:rPr>
              <a:t>www.Google.com</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[2] </a:t>
            </a:r>
            <a:r>
              <a:rPr lang="en-US" u="sng" dirty="0">
                <a:latin typeface="Times New Roman" panose="02020603050405020304" pitchFamily="18" charset="0"/>
                <a:cs typeface="Times New Roman" panose="02020603050405020304" pitchFamily="18" charset="0"/>
                <a:hlinkClick r:id="rId3"/>
              </a:rPr>
              <a:t>www.w3school.com</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[3] </a:t>
            </a:r>
            <a:r>
              <a:rPr lang="en-US" u="sng" dirty="0">
                <a:latin typeface="Times New Roman" panose="02020603050405020304" pitchFamily="18" charset="0"/>
                <a:cs typeface="Times New Roman" panose="02020603050405020304" pitchFamily="18" charset="0"/>
                <a:hlinkClick r:id="rId4"/>
              </a:rPr>
              <a:t>www.javatpoint.com</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838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smtClean="0">
                <a:latin typeface="Algerian" panose="04020705040A02060702" pitchFamily="82" charset="0"/>
              </a:rPr>
              <a:t>INTRODUCTION</a:t>
            </a:r>
            <a:endParaRPr lang="en-US" sz="3200"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 This project is a web-based  grocery shopping system for an existing shop. An Online Grocery Shopping Management System where the Admin can Add, Update and Delete products</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Products are divided into various categories like Bakery, Oils and solids , Biscuits , Vegetables , Grains etc. A user can select a particular </a:t>
            </a:r>
            <a:r>
              <a:rPr lang="en-US" sz="2000" dirty="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roduct </a:t>
            </a:r>
            <a:r>
              <a:rPr lang="en-US" sz="2000" dirty="0">
                <a:latin typeface="Times New Roman" panose="02020603050405020304" pitchFamily="18" charset="0"/>
                <a:cs typeface="Times New Roman" panose="02020603050405020304" pitchFamily="18" charset="0"/>
              </a:rPr>
              <a:t>to view the details, choose the number of </a:t>
            </a:r>
            <a:r>
              <a:rPr lang="en-US" sz="2000" dirty="0" smtClean="0">
                <a:latin typeface="Times New Roman" panose="02020603050405020304" pitchFamily="18" charset="0"/>
                <a:cs typeface="Times New Roman" panose="02020603050405020304" pitchFamily="18" charset="0"/>
              </a:rPr>
              <a:t>product </a:t>
            </a:r>
            <a:r>
              <a:rPr lang="en-US" sz="2000" dirty="0">
                <a:latin typeface="Times New Roman" panose="02020603050405020304" pitchFamily="18" charset="0"/>
                <a:cs typeface="Times New Roman" panose="02020603050405020304" pitchFamily="18" charset="0"/>
              </a:rPr>
              <a:t>and fill in details like Name, Address, etc. to buy a product the project objective is to deliver the online grocery shopping application into web platform. </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objective of the project is to make an application platform to purchase  grocery items in an existing shop. In order to build such an application complete web support, need to be provided. A complete and efficient web application which can provide the online shopping experience is the basic objective of the project.</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4357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2504662"/>
            <a:ext cx="11029615" cy="2036756"/>
          </a:xfrm>
        </p:spPr>
        <p:txBody>
          <a:bodyPr>
            <a:normAutofit/>
          </a:bodyPr>
          <a:lstStyle/>
          <a:p>
            <a:pPr algn="ctr"/>
            <a:r>
              <a:rPr lang="en-US" sz="7200" b="1" dirty="0" smtClean="0">
                <a:latin typeface="Algerian" panose="04020705040A02060702" pitchFamily="82" charset="0"/>
              </a:rPr>
              <a:t>Thank you !!!</a:t>
            </a:r>
            <a:endParaRPr lang="en-US" sz="7200" b="1" dirty="0">
              <a:latin typeface="Algerian" panose="04020705040A02060702" pitchFamily="82" charset="0"/>
            </a:endParaRPr>
          </a:p>
        </p:txBody>
      </p:sp>
    </p:spTree>
    <p:extLst>
      <p:ext uri="{BB962C8B-B14F-4D97-AF65-F5344CB8AC3E}">
        <p14:creationId xmlns:p14="http://schemas.microsoft.com/office/powerpoint/2010/main" val="4278619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lgerian" panose="04020705040A02060702" pitchFamily="82" charset="0"/>
              </a:rPr>
              <a:t>ABSTRACT</a:t>
            </a:r>
            <a:endParaRPr lang="en-US" sz="3200"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This project is an attempt to provide the advantages of online shopping to customers of a real shop. It helps buying the products in the shop anywhere through internet by using a website device.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Thus</a:t>
            </a:r>
            <a:r>
              <a:rPr lang="en-US" sz="2000" dirty="0">
                <a:latin typeface="Times New Roman" panose="02020603050405020304" pitchFamily="18" charset="0"/>
                <a:cs typeface="Times New Roman" panose="02020603050405020304" pitchFamily="18" charset="0"/>
              </a:rPr>
              <a:t>, the customer will get the service of online shopping and home delivery from his favorite shop.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system can be implemented to any shop in the locality or to multinational branded shops having retail outlet chains. </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If shops are providing an online portal where their customers can enjoy easy shopping from anywhere, the shops won’t be losing any more customers to the trending online shops such as Flipkart or e-bay.</a:t>
            </a:r>
          </a:p>
        </p:txBody>
      </p:sp>
    </p:spTree>
    <p:extLst>
      <p:ext uri="{BB962C8B-B14F-4D97-AF65-F5344CB8AC3E}">
        <p14:creationId xmlns:p14="http://schemas.microsoft.com/office/powerpoint/2010/main" val="386705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lgerian" panose="04020705040A02060702" pitchFamily="82" charset="0"/>
              </a:rPr>
              <a:t>EXISTING SYSTEM</a:t>
            </a:r>
            <a:endParaRPr lang="en-US" sz="3200"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In the existing system , most of the work is done manually by using paper and records . </a:t>
            </a:r>
          </a:p>
          <a:p>
            <a:r>
              <a:rPr lang="en-US" sz="2000" dirty="0" smtClean="0">
                <a:latin typeface="Times New Roman" panose="02020603050405020304" pitchFamily="18" charset="0"/>
                <a:cs typeface="Times New Roman" panose="02020603050405020304" pitchFamily="18" charset="0"/>
              </a:rPr>
              <a:t>It is a place where we get all our daily use </a:t>
            </a:r>
            <a:r>
              <a:rPr lang="en-US" sz="2000" dirty="0" smtClean="0">
                <a:latin typeface="Times New Roman" panose="02020603050405020304" pitchFamily="18" charset="0"/>
                <a:cs typeface="Times New Roman" panose="02020603050405020304" pitchFamily="18" charset="0"/>
              </a:rPr>
              <a:t>use</a:t>
            </a:r>
            <a:r>
              <a:rPr lang="en-US" sz="2000" dirty="0" smtClean="0">
                <a:latin typeface="Times New Roman" panose="02020603050405020304" pitchFamily="18" charset="0"/>
                <a:cs typeface="Times New Roman" panose="02020603050405020304" pitchFamily="18" charset="0"/>
              </a:rPr>
              <a:t> basic requirement products . This is one of the difficult job to administrate . Most of these works are done by manually .</a:t>
            </a:r>
          </a:p>
          <a:p>
            <a:r>
              <a:rPr lang="en-US" sz="2000" dirty="0" smtClean="0">
                <a:latin typeface="Times New Roman" panose="02020603050405020304" pitchFamily="18" charset="0"/>
                <a:cs typeface="Times New Roman" panose="02020603050405020304" pitchFamily="18" charset="0"/>
              </a:rPr>
              <a:t>This includes many drawbacks  , Increases the paperwork , Time consuming , Loss of information , Security </a:t>
            </a:r>
            <a:r>
              <a:rPr lang="en-US" sz="2000" dirty="0" smtClean="0">
                <a:latin typeface="Times New Roman" panose="02020603050405020304" pitchFamily="18" charset="0"/>
                <a:cs typeface="Times New Roman" panose="02020603050405020304" pitchFamily="18" charset="0"/>
              </a:rPr>
              <a:t>Issues , </a:t>
            </a:r>
            <a:r>
              <a:rPr lang="en-US" sz="2000" dirty="0" smtClean="0">
                <a:latin typeface="Times New Roman" panose="02020603050405020304" pitchFamily="18" charset="0"/>
                <a:cs typeface="Times New Roman" panose="02020603050405020304" pitchFamily="18" charset="0"/>
              </a:rPr>
              <a:t>Lack of integrated resources , Data duplication etc.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2456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lgerian" panose="04020705040A02060702" pitchFamily="82" charset="0"/>
              </a:rPr>
              <a:t>PROPOSED SYSTEM</a:t>
            </a:r>
            <a:endParaRPr lang="en-US" sz="3200" dirty="0">
              <a:latin typeface="Algerian" panose="04020705040A02060702" pitchFamily="82" charset="0"/>
            </a:endParaRPr>
          </a:p>
        </p:txBody>
      </p:sp>
      <p:sp>
        <p:nvSpPr>
          <p:cNvPr id="3" name="Content Placeholder 2"/>
          <p:cNvSpPr>
            <a:spLocks noGrp="1"/>
          </p:cNvSpPr>
          <p:nvPr>
            <p:ph idx="1"/>
          </p:nvPr>
        </p:nvSpPr>
        <p:spPr/>
        <p:txBody>
          <a:bodyPr/>
          <a:lstStyle/>
          <a:p>
            <a:r>
              <a:rPr lang="en-US" sz="2000" dirty="0" smtClean="0">
                <a:latin typeface="Times New Roman" panose="02020603050405020304" pitchFamily="18" charset="0"/>
                <a:cs typeface="Times New Roman" panose="02020603050405020304" pitchFamily="18" charset="0"/>
              </a:rPr>
              <a:t>GoGrocers – online  grocery shopping spare you the time of going to your local store  and wait for your turn to place the order .</a:t>
            </a:r>
          </a:p>
          <a:p>
            <a:r>
              <a:rPr lang="en-US" sz="2000" dirty="0" smtClean="0">
                <a:latin typeface="Times New Roman" panose="02020603050405020304" pitchFamily="18" charset="0"/>
                <a:cs typeface="Times New Roman" panose="02020603050405020304" pitchFamily="18" charset="0"/>
              </a:rPr>
              <a:t>Moreover, you get exotic and gourmet items in an Online Grocery Shopping that you would not get in your locality unless you visit a mall , which may very well be in a distant area .</a:t>
            </a:r>
          </a:p>
          <a:p>
            <a:r>
              <a:rPr lang="en-US" sz="2000" dirty="0" smtClean="0">
                <a:latin typeface="Times New Roman" panose="02020603050405020304" pitchFamily="18" charset="0"/>
                <a:cs typeface="Times New Roman" panose="02020603050405020304" pitchFamily="18" charset="0"/>
              </a:rPr>
              <a:t>The best part of online grocery shopping online  is that you get free home delivery , which your local shop owner would not offer.</a:t>
            </a:r>
          </a:p>
          <a:p>
            <a:r>
              <a:rPr lang="en-US" sz="2000" dirty="0" smtClean="0">
                <a:latin typeface="Times New Roman" panose="02020603050405020304" pitchFamily="18" charset="0"/>
                <a:cs typeface="Times New Roman" panose="02020603050405020304" pitchFamily="18" charset="0"/>
              </a:rPr>
              <a:t>Our system </a:t>
            </a:r>
            <a:endParaRPr lang="en-US" sz="2000" dirty="0"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64129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lgerian" panose="04020705040A02060702" pitchFamily="82" charset="0"/>
              </a:rPr>
              <a:t>SOFTWARE EXPLORES</a:t>
            </a:r>
            <a:endParaRPr lang="en-US" sz="3200" dirty="0">
              <a:latin typeface="Algerian" panose="04020705040A02060702" pitchFamily="82" charset="0"/>
            </a:endParaRPr>
          </a:p>
        </p:txBody>
      </p:sp>
      <p:sp>
        <p:nvSpPr>
          <p:cNvPr id="3" name="Content Placeholder 2"/>
          <p:cNvSpPr>
            <a:spLocks noGrp="1"/>
          </p:cNvSpPr>
          <p:nvPr>
            <p:ph idx="1"/>
          </p:nvPr>
        </p:nvSpPr>
        <p:spPr>
          <a:xfrm>
            <a:off x="461923" y="2188447"/>
            <a:ext cx="11029615" cy="3678303"/>
          </a:xfrm>
        </p:spPr>
        <p:txBody>
          <a:bodyPr>
            <a:normAutofit fontScale="77500" lnSpcReduction="20000"/>
          </a:bodyPr>
          <a:lstStyle/>
          <a:p>
            <a:r>
              <a:rPr lang="en-US" sz="2400" b="1" dirty="0" smtClean="0">
                <a:latin typeface="Times New Roman" panose="02020603050405020304" pitchFamily="18" charset="0"/>
                <a:cs typeface="Times New Roman" panose="02020603050405020304" pitchFamily="18" charset="0"/>
              </a:rPr>
              <a:t>HARDWARE REQUIREMENTS : </a:t>
            </a:r>
          </a:p>
          <a:p>
            <a:pPr marL="0" indent="0">
              <a:buNone/>
            </a:pPr>
            <a:r>
              <a:rPr lang="en-US" sz="2300" dirty="0" smtClean="0">
                <a:latin typeface="Times New Roman" panose="02020603050405020304" pitchFamily="18" charset="0"/>
                <a:cs typeface="Times New Roman" panose="02020603050405020304" pitchFamily="18" charset="0"/>
              </a:rPr>
              <a:t>-  Processor : Intel dual Core.</a:t>
            </a:r>
          </a:p>
          <a:p>
            <a:pPr marL="0" indent="0">
              <a:buNone/>
            </a:pPr>
            <a:r>
              <a:rPr lang="en-US" sz="2300" dirty="0" smtClean="0">
                <a:latin typeface="Times New Roman" panose="02020603050405020304" pitchFamily="18" charset="0"/>
                <a:cs typeface="Times New Roman" panose="02020603050405020304" pitchFamily="18" charset="0"/>
              </a:rPr>
              <a:t>-  HDD : Minimum 500GB Disk Space.</a:t>
            </a:r>
          </a:p>
          <a:p>
            <a:pPr marL="0" indent="0">
              <a:buNone/>
            </a:pPr>
            <a:r>
              <a:rPr lang="en-US" sz="2300" dirty="0" smtClean="0">
                <a:latin typeface="Times New Roman" panose="02020603050405020304" pitchFamily="18" charset="0"/>
                <a:cs typeface="Times New Roman" panose="02020603050405020304" pitchFamily="18" charset="0"/>
              </a:rPr>
              <a:t>-  RAM : Minimum 4GB.</a:t>
            </a:r>
          </a:p>
          <a:p>
            <a:pPr marL="0" indent="0">
              <a:buNone/>
            </a:pPr>
            <a:r>
              <a:rPr lang="en-US" sz="2300" dirty="0" smtClean="0">
                <a:latin typeface="Times New Roman" panose="02020603050405020304" pitchFamily="18" charset="0"/>
                <a:cs typeface="Times New Roman" panose="02020603050405020304" pitchFamily="18" charset="0"/>
              </a:rPr>
              <a:t>-  OS : Windows 10 , 11.</a:t>
            </a:r>
          </a:p>
          <a:p>
            <a:pPr marL="0" indent="0">
              <a:buNone/>
            </a:pPr>
            <a:endParaRPr lang="en-US"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SOFTWARE REQUIREMENTS : </a:t>
            </a:r>
          </a:p>
          <a:p>
            <a:pPr marL="0" indent="0">
              <a:buNone/>
            </a:pP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sz="2100" dirty="0" smtClean="0">
                <a:latin typeface="Times New Roman" panose="02020603050405020304" pitchFamily="18" charset="0"/>
                <a:cs typeface="Times New Roman" panose="02020603050405020304" pitchFamily="18" charset="0"/>
              </a:rPr>
              <a:t>Java Spring Boot API</a:t>
            </a:r>
          </a:p>
          <a:p>
            <a:pPr marL="0" indent="0">
              <a:buNone/>
            </a:pPr>
            <a:r>
              <a:rPr lang="en-US" sz="2100" dirty="0" smtClean="0">
                <a:latin typeface="Times New Roman" panose="02020603050405020304" pitchFamily="18" charset="0"/>
                <a:cs typeface="Times New Roman" panose="02020603050405020304" pitchFamily="18" charset="0"/>
              </a:rPr>
              <a:t>-  DATABASE :  MySQL 8.0</a:t>
            </a:r>
          </a:p>
          <a:p>
            <a:pPr marL="0" indent="0">
              <a:buNone/>
            </a:pPr>
            <a:r>
              <a:rPr lang="en-US" sz="2100" dirty="0" smtClean="0">
                <a:latin typeface="Times New Roman" panose="02020603050405020304" pitchFamily="18" charset="0"/>
                <a:cs typeface="Times New Roman" panose="02020603050405020304" pitchFamily="18" charset="0"/>
              </a:rPr>
              <a:t>-  Java SE 11</a:t>
            </a:r>
          </a:p>
          <a:p>
            <a:pPr marL="0" indent="0">
              <a:buNone/>
            </a:pPr>
            <a:r>
              <a:rPr lang="en-US" sz="2100" dirty="0" smtClean="0">
                <a:latin typeface="Times New Roman" panose="02020603050405020304" pitchFamily="18" charset="0"/>
                <a:cs typeface="Times New Roman" panose="02020603050405020304" pitchFamily="18" charset="0"/>
              </a:rPr>
              <a:t>-  Java jdk 3.9.18</a:t>
            </a: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26653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lgerian" panose="04020705040A02060702" pitchFamily="82" charset="0"/>
              </a:rPr>
              <a:t>TECHNOLOGY USED</a:t>
            </a:r>
            <a:endParaRPr lang="en-US" sz="3200"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000" b="1" dirty="0" smtClean="0">
                <a:latin typeface="Times New Roman" panose="02020603050405020304" pitchFamily="18" charset="0"/>
                <a:cs typeface="Times New Roman" panose="02020603050405020304" pitchFamily="18" charset="0"/>
              </a:rPr>
              <a:t>FRONTEND TECHNOLOGY  : </a:t>
            </a:r>
          </a:p>
          <a:p>
            <a:pPr marL="0" indent="0">
              <a:buNone/>
            </a:pPr>
            <a:r>
              <a:rPr lang="en-US" dirty="0" smtClean="0">
                <a:latin typeface="Times New Roman" panose="02020603050405020304" pitchFamily="18" charset="0"/>
                <a:cs typeface="Times New Roman" panose="02020603050405020304" pitchFamily="18" charset="0"/>
              </a:rPr>
              <a:t>          -  REACTJS , HTML5 , CSS , BOOTSTRAP </a:t>
            </a:r>
            <a:r>
              <a:rPr lang="en-US" dirty="0" smtClean="0"/>
              <a:t>. </a:t>
            </a:r>
            <a:endParaRPr lang="en-US" dirty="0" smtClean="0"/>
          </a:p>
          <a:p>
            <a:pPr marL="0" indent="0">
              <a:buNone/>
            </a:pPr>
            <a:endParaRPr lang="en-US" dirty="0"/>
          </a:p>
          <a:p>
            <a:r>
              <a:rPr lang="en-US" sz="2000" b="1" dirty="0" smtClean="0">
                <a:latin typeface="Times New Roman" panose="02020603050405020304" pitchFamily="18" charset="0"/>
                <a:cs typeface="Times New Roman" panose="02020603050405020304" pitchFamily="18" charset="0"/>
              </a:rPr>
              <a:t>BACKEND TECHNOLOGY </a:t>
            </a:r>
            <a:r>
              <a:rPr lang="en-US" b="1" dirty="0" smtClean="0">
                <a:latin typeface="Times New Roman" panose="02020603050405020304" pitchFamily="18" charset="0"/>
                <a:cs typeface="Times New Roman" panose="02020603050405020304" pitchFamily="18" charset="0"/>
              </a:rPr>
              <a:t>: </a:t>
            </a:r>
          </a:p>
          <a:p>
            <a:pPr marL="0" indent="0">
              <a:buNone/>
            </a:pPr>
            <a:r>
              <a:rPr lang="en-US" dirty="0" smtClean="0">
                <a:latin typeface="Times New Roman" panose="02020603050405020304" pitchFamily="18" charset="0"/>
                <a:cs typeface="Times New Roman" panose="02020603050405020304" pitchFamily="18" charset="0"/>
              </a:rPr>
              <a:t>          -  JAVA SPRING BOOT API .</a:t>
            </a:r>
          </a:p>
          <a:p>
            <a:pPr marL="0" indent="0">
              <a:buNone/>
            </a:pPr>
            <a:endParaRPr lang="en-US"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b="1" dirty="0" smtClean="0">
                <a:latin typeface="Times New Roman" panose="02020603050405020304" pitchFamily="18" charset="0"/>
                <a:cs typeface="Times New Roman" panose="02020603050405020304" pitchFamily="18" charset="0"/>
              </a:rPr>
              <a:t>DATABASE</a:t>
            </a:r>
          </a:p>
          <a:p>
            <a:pPr marL="0" indent="0">
              <a:buNone/>
            </a:pP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MYSQL 8.0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273368"/>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640</TotalTime>
  <Words>999</Words>
  <Application>Microsoft Office PowerPoint</Application>
  <PresentationFormat>Widescreen</PresentationFormat>
  <Paragraphs>146</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Algerian</vt:lpstr>
      <vt:lpstr>Arial</vt:lpstr>
      <vt:lpstr>Calibri</vt:lpstr>
      <vt:lpstr>Gill Sans MT</vt:lpstr>
      <vt:lpstr>Times New Roman</vt:lpstr>
      <vt:lpstr>Wingdings</vt:lpstr>
      <vt:lpstr>Wingdings 2</vt:lpstr>
      <vt:lpstr>Dividend</vt:lpstr>
      <vt:lpstr>“GoGrocers” – Online grocery shopping App</vt:lpstr>
      <vt:lpstr>Contents</vt:lpstr>
      <vt:lpstr>PowerPoint Presentation</vt:lpstr>
      <vt:lpstr>INTRODUCTION</vt:lpstr>
      <vt:lpstr>ABSTRACT</vt:lpstr>
      <vt:lpstr>EXISTING SYSTEM</vt:lpstr>
      <vt:lpstr>PROPOSED SYSTEM</vt:lpstr>
      <vt:lpstr>SOFTWARE EXPLORES</vt:lpstr>
      <vt:lpstr>TECHNOLOGY USED</vt:lpstr>
      <vt:lpstr>SYSTEM ARCHITECTURE</vt:lpstr>
      <vt:lpstr>                                        mODULES</vt:lpstr>
      <vt:lpstr>    DATAFLOW DIAGRAM</vt:lpstr>
      <vt:lpstr>                                      UML DIAGRAM</vt:lpstr>
      <vt:lpstr>PowerPoint Presentation</vt:lpstr>
      <vt:lpstr>PowerPoint Presentation</vt:lpstr>
      <vt:lpstr>PowerPoint Presentation</vt:lpstr>
      <vt:lpstr>PowerPoint Presentation</vt:lpstr>
      <vt:lpstr>PowerPoint Presentation</vt:lpstr>
      <vt:lpstr>PowerPoint Presentation</vt:lpstr>
      <vt:lpstr>TABLES</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FUTURE SCOPE</vt:lpstr>
      <vt:lpstr>CONCLUSION</vt:lpstr>
      <vt:lpstr>REFRENCES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“GoGrocers” – Online shoppinh</dc:title>
  <dc:creator>USER</dc:creator>
  <cp:lastModifiedBy>USER</cp:lastModifiedBy>
  <cp:revision>45</cp:revision>
  <dcterms:created xsi:type="dcterms:W3CDTF">2023-03-10T06:08:06Z</dcterms:created>
  <dcterms:modified xsi:type="dcterms:W3CDTF">2023-03-10T20:29:52Z</dcterms:modified>
</cp:coreProperties>
</file>